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Old Standard TT"/>
      <p:regular r:id="rId29"/>
      <p:bold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italic.fntdata"/><Relationship Id="rId30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81ef6cb8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81ef6cb8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80bb62cd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80bb62cd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81ef6cb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81ef6cb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84fd422a1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84fd422a1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81ef6cb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81ef6cb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81ef6cb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81ef6cb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80bb62cd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80bb62cd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84fd422a1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84fd422a1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84fd422a1_2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84fd422a1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84fd422a1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84fd422a1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84fd422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84fd42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80bb62cd9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80bb62cd9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84fd422a1_2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84fd422a1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identify new information from topics -- easy to discern existing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Different types of metadata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Granger causality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84fd422a1_2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84fd422a1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80bb62cd9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80bb62cd9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84fd422a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84fd422a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84fd422a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84fd422a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80bb62cd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80bb62cd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84fd422a1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84fd422a1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84fd422a1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84fd422a1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deﬁned as information about each document, into the topic model.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Topical prevalence covariate / topical content covariate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80bb62cd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80bb62cd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8680bf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8680bf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0" Type="http://schemas.openxmlformats.org/officeDocument/2006/relationships/image" Target="../media/image2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Relations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/>
              <a:t>– </a:t>
            </a:r>
            <a:r>
              <a:rPr lang="en"/>
              <a:t>Capturing Latent Trends in Text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Inspiring God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 </a:t>
            </a:r>
            <a:r>
              <a:rPr lang="en"/>
              <a:t>人民日报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largest newspaper in China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founded in 1948, older than the country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official newspaper of </a:t>
            </a:r>
            <a:r>
              <a:rPr lang="en"/>
              <a:t>Chinese Communist Party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than 1.3 million articles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Ranged from 1948 to 2003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size: 3 GB 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199" y="543975"/>
            <a:ext cx="3049949" cy="405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raw </a:t>
            </a:r>
            <a:r>
              <a:rPr lang="en"/>
              <a:t>TM vs. structural TM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92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Similar topics are identified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Chairman Mao and class struggle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u="sng"/>
              <a:t>(</a:t>
            </a:r>
            <a:r>
              <a:rPr lang="en" u="sng"/>
              <a:t>raw TM</a:t>
            </a:r>
            <a:r>
              <a:rPr lang="en" u="sng"/>
              <a:t>)</a:t>
            </a:r>
            <a:r>
              <a:rPr lang="en"/>
              <a:t> Revolution, Chairman Mao, the masses, study, Mao Zedong Thought, struggle, proletariat, </a:t>
            </a:r>
            <a:r>
              <a:rPr lang="en"/>
              <a:t>poor and lower-middle peasants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u="sng"/>
              <a:t>(structural TM)</a:t>
            </a:r>
            <a:r>
              <a:rPr lang="en"/>
              <a:t> Chairman Mao, proletariat, Mao Zedong Thought, Cultural Revolution, poor and lower-middle peasants, class struggle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Against international imperialism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u="sng"/>
              <a:t>(raw TM)</a:t>
            </a:r>
            <a:r>
              <a:rPr lang="en"/>
              <a:t> People, struggle, peace, country, imperialism, the world, aggression, opposition, U.S. imperialism, conduct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u="sng"/>
              <a:t>(structural TM)</a:t>
            </a:r>
            <a:r>
              <a:rPr lang="en"/>
              <a:t> Imperialism, U.S. imperialism, the world, Indonesia, reactionaries, colonialism, aggressors, imperialists, militarism, peace-loving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raw TM vs. structural TM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8520600" cy="392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"/>
              <a:t>Difference in specificity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Domestic economic development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(raw TM) Economic development, production, agriculture, industry, country, construction, our country, economy, socialism 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(structural TM) Market economy, township and village enterprises, national economy, state-owned enterprises, economic benefits, economic system, the State Council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Economy vs. Market economy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Industry vs. township and village enterprises / state-owned enterprises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raw TM vs. structural TM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92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Word intrusion test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andomly perform intruder test 100 times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Raw </a:t>
            </a:r>
            <a:r>
              <a:rPr lang="en"/>
              <a:t>TM</a:t>
            </a:r>
            <a:r>
              <a:rPr lang="en"/>
              <a:t>: 74%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Structural </a:t>
            </a:r>
            <a:r>
              <a:rPr lang="en"/>
              <a:t>TM</a:t>
            </a:r>
            <a:r>
              <a:rPr lang="en"/>
              <a:t>: 78%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26" y="1724825"/>
            <a:ext cx="6054949" cy="7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raw TM vs. structural TM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92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"/>
              <a:t>Quantify the difference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0" y="1786375"/>
            <a:ext cx="3625871" cy="26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375" y="1786375"/>
            <a:ext cx="3667700" cy="2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raw TM vs. structural TM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392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"/>
              <a:t>Quantify the difference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0" y="1786375"/>
            <a:ext cx="3625871" cy="26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375" y="1786375"/>
            <a:ext cx="3667700" cy="2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999525" y="4538400"/>
            <a:ext cx="6388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Adding time covariates allows us to find more detailed topics!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Idea Relations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25" y="1227900"/>
            <a:ext cx="3732224" cy="332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175" y="1227900"/>
            <a:ext cx="3732224" cy="3324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Idea Relations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00" y="1171588"/>
            <a:ext cx="3912526" cy="3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7925" y="1171600"/>
            <a:ext cx="3912526" cy="348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783425" y="1669600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Korean war</a:t>
            </a:r>
            <a:endParaRPr sz="12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1874913" y="2158500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Vietnam</a:t>
            </a:r>
            <a:r>
              <a:rPr lang="en" sz="1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war</a:t>
            </a:r>
            <a:endParaRPr sz="12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Idea Relations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00" y="1171600"/>
            <a:ext cx="3912526" cy="3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7925" y="1171600"/>
            <a:ext cx="3912526" cy="348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Idea Relations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00" y="1171600"/>
            <a:ext cx="3912526" cy="3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7925" y="1171600"/>
            <a:ext cx="3912526" cy="348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Relation - Computational Framework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912475" y="1410825"/>
            <a:ext cx="4919700" cy="27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</a:t>
            </a:r>
            <a:r>
              <a:rPr lang="en"/>
              <a:t>measurements of relations between ideas: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Co-occurence of ideas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o-occurrence reveals to </a:t>
            </a:r>
            <a:r>
              <a:rPr b="1" lang="en"/>
              <a:t>what extent two ideas tend to occur in the same contexts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Prevalence of ideas over time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Similarity between the relative prevalence of ideas over time reveals </a:t>
            </a:r>
            <a:r>
              <a:rPr b="1" lang="en"/>
              <a:t>how two ideas relate in terms of popularity or coverage.</a:t>
            </a:r>
            <a:endParaRPr b="1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76" y="1386437"/>
            <a:ext cx="3102976" cy="25412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016875" y="4052650"/>
            <a:ext cx="27066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Tan, Card, Smith (2018)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People’s Daily: Discovery and Hypothesis </a:t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“diplomatic group visits”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Prominent and robust topic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strongly related to many other topics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Hypothesis 1: diplomatic group visit less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Hypothesis 2: People’s Daily report less diplomatic group visits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Exploration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types of metadata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Mixing different types of documents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Pro: comprehensive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Con: idea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Causal inference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Granger causality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Causal inference related to other real-world data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Paper Outline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-- 都</a:t>
            </a:r>
            <a:r>
              <a:rPr lang="en"/>
              <a:t>可以 hqt?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 Framework (His and Ours) --- george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 Replication of ACL Dataset -- george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Exploratory</a:t>
            </a:r>
            <a:r>
              <a:rPr lang="en"/>
              <a:t> Studies (RMRB + AER)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Rmrb -- hqt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AER -- jerry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Related work -- jerry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methods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social science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 -- hqt?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Replication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23" y="1323988"/>
            <a:ext cx="3627325" cy="27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800" y="1134425"/>
            <a:ext cx="1814000" cy="16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450" y="1134425"/>
            <a:ext cx="1814000" cy="161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6800" y="2748225"/>
            <a:ext cx="1814000" cy="161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4625" y="2824425"/>
            <a:ext cx="1728347" cy="15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1016875" y="4433650"/>
            <a:ext cx="27066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Tan, Card, Smith (2018)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5636950" y="4433650"/>
            <a:ext cx="32682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Replication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2984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Replication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025" y="1345800"/>
            <a:ext cx="2064425" cy="30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50" y="1160600"/>
            <a:ext cx="4123524" cy="29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550275" y="4357450"/>
            <a:ext cx="27066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Tan, Card, Smith (2018)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6122275" y="4433650"/>
            <a:ext cx="27066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Replication</a:t>
            </a:r>
            <a:r>
              <a:rPr lang="en"/>
              <a:t> 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405700" y="159350"/>
            <a:ext cx="333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Top 10 words for the </a:t>
            </a:r>
            <a:r>
              <a:rPr b="1"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rule, forest methods</a:t>
            </a:r>
            <a:r>
              <a:rPr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are </a:t>
            </a:r>
            <a:r>
              <a:rPr i="1"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rule, derivation, grammar, span, figure, forest, set, syntactic, example, algorithm</a:t>
            </a:r>
            <a:endParaRPr i="1"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Method: Structural Topic Modelling 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‘raw’ topic modelling: generative story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650" y="1852450"/>
            <a:ext cx="5680699" cy="27163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5772825" y="2456750"/>
            <a:ext cx="6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Topic 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016775" y="4168600"/>
            <a:ext cx="12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Document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Method: Structural Topic Modelling 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71600"/>
            <a:ext cx="8520600" cy="3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topical prevalence metadata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Similarly: topical content metadata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625" y="1721700"/>
            <a:ext cx="5417550" cy="6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325" y="2411175"/>
            <a:ext cx="4057050" cy="11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Method: Structural Topic Modelling 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 , covariates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Pro: more informed topics 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Con: more parameters to estimate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875" y="2571748"/>
            <a:ext cx="6599099" cy="19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this framework facilitate social research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Economic News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1940-2010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Intellectual history: </a:t>
            </a:r>
            <a:r>
              <a:rPr i="1" lang="en"/>
              <a:t>American Economic Review (AER)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Probably the most important and famous economic journal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1999-2021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 history and ideology: </a:t>
            </a:r>
            <a:r>
              <a:rPr i="1" lang="en"/>
              <a:t>People’s Daily 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Economic Reviews Result Examples: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29200"/>
            <a:ext cx="2050275" cy="18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975" y="1043713"/>
            <a:ext cx="2017696" cy="17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55475"/>
            <a:ext cx="2017701" cy="179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5687" y="2840963"/>
            <a:ext cx="2050275" cy="18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0421" y="1069100"/>
            <a:ext cx="2001404" cy="178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1825" y="1015312"/>
            <a:ext cx="2081450" cy="18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0426" y="2862737"/>
            <a:ext cx="2001400" cy="178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51825" y="2855475"/>
            <a:ext cx="2017701" cy="179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